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6" r:id="rId90"/>
    <p:sldId id="347" r:id="rId91"/>
    <p:sldId id="348" r:id="rId92"/>
    <p:sldId id="349" r:id="rId93"/>
    <p:sldId id="350" r:id="rId94"/>
    <p:sldId id="351" r:id="rId95"/>
    <p:sldId id="352" r:id="rId96"/>
    <p:sldId id="353" r:id="rId97"/>
    <p:sldId id="354" r:id="rId98"/>
    <p:sldId id="355" r:id="rId99"/>
    <p:sldId id="356" r:id="rId100"/>
    <p:sldId id="357" r:id="rId101"/>
    <p:sldId id="359" r:id="rId102"/>
    <p:sldId id="360" r:id="rId103"/>
    <p:sldId id="361" r:id="rId104"/>
    <p:sldId id="362" r:id="rId105"/>
    <p:sldId id="363" r:id="rId106"/>
    <p:sldId id="364" r:id="rId107"/>
    <p:sldId id="365" r:id="rId108"/>
    <p:sldId id="366" r:id="rId109"/>
    <p:sldId id="367" r:id="rId110"/>
    <p:sldId id="368" r:id="rId111"/>
    <p:sldId id="369" r:id="rId112"/>
    <p:sldId id="370" r:id="rId113"/>
    <p:sldId id="371" r:id="rId114"/>
    <p:sldId id="372" r:id="rId115"/>
    <p:sldId id="373" r:id="rId116"/>
    <p:sldId id="374" r:id="rId117"/>
    <p:sldId id="375" r:id="rId118"/>
    <p:sldId id="376" r:id="rId119"/>
    <p:sldId id="377" r:id="rId120"/>
    <p:sldId id="378" r:id="rId121"/>
    <p:sldId id="379" r:id="rId122"/>
    <p:sldId id="380" r:id="rId123"/>
    <p:sldId id="381" r:id="rId124"/>
    <p:sldId id="382" r:id="rId125"/>
    <p:sldId id="383" r:id="rId126"/>
    <p:sldId id="384" r:id="rId127"/>
    <p:sldId id="358" r:id="rId128"/>
    <p:sldId id="345" r:id="rId129"/>
    <p:sldId id="296" r:id="rId1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8" d="100"/>
          <a:sy n="108" d="100"/>
        </p:scale>
        <p:origin x="-78" y="-1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11/5/2014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A6C89-5AF6-45CF-9DC5-8C0BFAF89F6B}" type="slidenum">
              <a:rPr lang="en-US" smtClean="0"/>
              <a:t>1</a:t>
            </a:fld>
            <a:endParaRPr lang="en-US"/>
          </a:p>
        </p:txBody>
      </p:sp>
    </p:spTree>
    <p:extLst>
      <p:ext uri="{BB962C8B-B14F-4D97-AF65-F5344CB8AC3E}">
        <p14:creationId xmlns:p14="http://schemas.microsoft.com/office/powerpoint/2010/main" val="351087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First Grade SLAR</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First Grade SLAR</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First Grade SLAR</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First Grade SLAR</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lnSpcReduction="20000"/>
          </a:bodyPr>
          <a:lstStyle/>
          <a:p>
            <a:r>
              <a:rPr lang="es-ES" sz="8000" b="1" dirty="0"/>
              <a:t>PRIMER GRADO</a:t>
            </a:r>
            <a:br>
              <a:rPr lang="es-ES" sz="8000" b="1" dirty="0"/>
            </a:br>
            <a:r>
              <a:rPr lang="es-ES" b="1" dirty="0"/>
              <a:t/>
            </a:r>
            <a:br>
              <a:rPr lang="es-ES" b="1" dirty="0"/>
            </a:br>
            <a:r>
              <a:rPr lang="es-ES" b="1" dirty="0"/>
              <a:t>§128.12. Artes del Lenguaje y Lectura en español, Comenzando con el Año Escolar 2009-2010. </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891950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1.2(A)</a:t>
            </a:r>
            <a:r>
              <a:rPr lang="es-ES" dirty="0">
                <a:latin typeface="Cambria" pitchFamily="18" charset="0"/>
              </a:rPr>
              <a:t> generen oralmente una serie de palabras originales que rimen y tengan diferentes terminaciones (ej., -</a:t>
            </a:r>
            <a:r>
              <a:rPr lang="es-ES" dirty="0" err="1">
                <a:latin typeface="Cambria" pitchFamily="18" charset="0"/>
              </a:rPr>
              <a:t>ita</a:t>
            </a:r>
            <a:r>
              <a:rPr lang="es-ES" dirty="0">
                <a:latin typeface="Cambria" pitchFamily="18" charset="0"/>
              </a:rPr>
              <a:t>, -osa, -</a:t>
            </a:r>
            <a:r>
              <a:rPr lang="es-ES" dirty="0" err="1">
                <a:latin typeface="Cambria" pitchFamily="18" charset="0"/>
              </a:rPr>
              <a:t>ión</a:t>
            </a:r>
            <a:r>
              <a:rPr lang="es-ES" dirty="0">
                <a:latin typeface="Cambria" pitchFamily="18" charset="0"/>
              </a:rPr>
              <a:t>);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341033146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sz="1800" dirty="0">
                <a:latin typeface="Cambria" pitchFamily="18" charset="0"/>
              </a:rPr>
              <a:t>(</a:t>
            </a:r>
            <a:r>
              <a:rPr lang="es-ES" sz="1800" b="1" dirty="0">
                <a:latin typeface="Cambria" pitchFamily="18" charset="0"/>
              </a:rPr>
              <a:t>i</a:t>
            </a:r>
            <a:r>
              <a:rPr lang="es-ES" sz="1800" dirty="0">
                <a:latin typeface="Cambria" pitchFamily="18" charset="0"/>
              </a:rPr>
              <a:t>) palabras que contienen una /r/ fuerte, deletreada como "r" o "</a:t>
            </a:r>
            <a:r>
              <a:rPr lang="es-ES" sz="1800" dirty="0" err="1">
                <a:latin typeface="Cambria" pitchFamily="18" charset="0"/>
              </a:rPr>
              <a:t>rr</a:t>
            </a:r>
            <a:r>
              <a:rPr lang="es-ES" sz="1800" dirty="0">
                <a:latin typeface="Cambria" pitchFamily="18" charset="0"/>
              </a:rPr>
              <a:t>", como en ratón y en carro;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5432460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sz="1800" dirty="0">
                <a:latin typeface="Cambria" pitchFamily="18" charset="0"/>
              </a:rPr>
              <a:t>(</a:t>
            </a:r>
            <a:r>
              <a:rPr lang="es-ES" sz="1800" b="1" dirty="0">
                <a:latin typeface="Cambria" pitchFamily="18" charset="0"/>
              </a:rPr>
              <a:t>ii</a:t>
            </a:r>
            <a:r>
              <a:rPr lang="es-ES" sz="1800" dirty="0">
                <a:latin typeface="Cambria" pitchFamily="18" charset="0"/>
              </a:rPr>
              <a:t>) palabras que contienen una /r/ suave deletreada como "r" y siempre entre vocales, como en pero y perro;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96633988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sz="1800" dirty="0">
                <a:latin typeface="Cambria" pitchFamily="18" charset="0"/>
              </a:rPr>
              <a:t>(</a:t>
            </a:r>
            <a:r>
              <a:rPr lang="es-ES" sz="1800" b="1" dirty="0">
                <a:latin typeface="Cambria" pitchFamily="18" charset="0"/>
              </a:rPr>
              <a:t>iii</a:t>
            </a:r>
            <a:r>
              <a:rPr lang="es-ES" sz="1800" dirty="0">
                <a:latin typeface="Cambria" pitchFamily="18" charset="0"/>
              </a:rPr>
              <a:t>) palabras que contienen sílabas con la "h" muda, como en hora y ahora;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39254165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sz="1800" dirty="0">
                <a:latin typeface="Cambria" pitchFamily="18" charset="0"/>
              </a:rPr>
              <a:t>(</a:t>
            </a:r>
            <a:r>
              <a:rPr lang="es-ES" sz="1800" b="1" dirty="0">
                <a:latin typeface="Cambria" pitchFamily="18" charset="0"/>
              </a:rPr>
              <a:t>iv</a:t>
            </a:r>
            <a:r>
              <a:rPr lang="es-ES" sz="1800" dirty="0">
                <a:latin typeface="Cambria" pitchFamily="18" charset="0"/>
              </a:rPr>
              <a:t>) palabras que contienen las sílabas que-, </a:t>
            </a:r>
            <a:r>
              <a:rPr lang="es-ES" sz="1800" dirty="0" err="1">
                <a:latin typeface="Cambria" pitchFamily="18" charset="0"/>
              </a:rPr>
              <a:t>qui</a:t>
            </a:r>
            <a:r>
              <a:rPr lang="es-ES" sz="1800" dirty="0">
                <a:latin typeface="Cambria" pitchFamily="18" charset="0"/>
              </a:rPr>
              <a:t>-, como en queso y quito; </a:t>
            </a:r>
            <a:r>
              <a:rPr lang="es-ES" sz="1800" dirty="0" err="1">
                <a:latin typeface="Cambria" pitchFamily="18" charset="0"/>
              </a:rPr>
              <a:t>gue</a:t>
            </a:r>
            <a:r>
              <a:rPr lang="es-ES" sz="1800" dirty="0">
                <a:latin typeface="Cambria" pitchFamily="18" charset="0"/>
              </a:rPr>
              <a:t>-, </a:t>
            </a:r>
            <a:r>
              <a:rPr lang="es-ES" sz="1800" dirty="0" err="1">
                <a:latin typeface="Cambria" pitchFamily="18" charset="0"/>
              </a:rPr>
              <a:t>gui</a:t>
            </a:r>
            <a:r>
              <a:rPr lang="es-ES" sz="1800" dirty="0">
                <a:latin typeface="Cambria" pitchFamily="18" charset="0"/>
              </a:rPr>
              <a:t>-, como en guiso y juguete; y </a:t>
            </a:r>
            <a:r>
              <a:rPr lang="es-ES" sz="1800" dirty="0" err="1">
                <a:latin typeface="Cambria" pitchFamily="18" charset="0"/>
              </a:rPr>
              <a:t>güe</a:t>
            </a:r>
            <a:r>
              <a:rPr lang="es-ES" sz="1800" dirty="0">
                <a:latin typeface="Cambria" pitchFamily="18" charset="0"/>
              </a:rPr>
              <a:t>-, </a:t>
            </a:r>
            <a:r>
              <a:rPr lang="es-ES" sz="1800" dirty="0" err="1">
                <a:latin typeface="Cambria" pitchFamily="18" charset="0"/>
              </a:rPr>
              <a:t>güi</a:t>
            </a:r>
            <a:r>
              <a:rPr lang="es-ES" sz="1800" dirty="0">
                <a:latin typeface="Cambria" pitchFamily="18" charset="0"/>
              </a:rPr>
              <a:t>-, como en paragüero y agüita;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420822948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sz="1800" dirty="0">
                <a:latin typeface="Cambria" pitchFamily="18" charset="0"/>
              </a:rPr>
              <a:t>(</a:t>
            </a:r>
            <a:r>
              <a:rPr lang="es-ES" sz="1800" b="1" dirty="0">
                <a:latin typeface="Cambria" pitchFamily="18" charset="0"/>
              </a:rPr>
              <a:t>v</a:t>
            </a:r>
            <a:r>
              <a:rPr lang="es-ES" sz="1800" dirty="0">
                <a:latin typeface="Cambria" pitchFamily="18" charset="0"/>
              </a:rPr>
              <a:t>) palabras que tengan el mismo sonido representado por diferentes letras (ej., "r" y "</a:t>
            </a:r>
            <a:r>
              <a:rPr lang="es-ES" sz="1800" dirty="0" err="1">
                <a:latin typeface="Cambria" pitchFamily="18" charset="0"/>
              </a:rPr>
              <a:t>rr</a:t>
            </a:r>
            <a:r>
              <a:rPr lang="es-ES" sz="1800" dirty="0">
                <a:latin typeface="Cambria" pitchFamily="18" charset="0"/>
              </a:rPr>
              <a:t>", como en ratón y perro; "ll" y "y", como en llave y yate; "g" y "j", como en gigante y jirafa; "c" "k" y "q", como en casa, kilo y quince; "c", "s" y "z", como en cereal, semilla y zapato; "j" y "x", como en cojín y México; "i" e "y," como en imán y doy; "b" y "v," como en burro y vela); y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77823297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sz="1800" dirty="0">
                <a:latin typeface="Cambria" pitchFamily="18" charset="0"/>
              </a:rPr>
              <a:t>(</a:t>
            </a:r>
            <a:r>
              <a:rPr lang="es-ES" sz="1800" b="1" dirty="0">
                <a:latin typeface="Cambria" pitchFamily="18" charset="0"/>
              </a:rPr>
              <a:t>vi</a:t>
            </a:r>
            <a:r>
              <a:rPr lang="es-ES" sz="1800" dirty="0">
                <a:latin typeface="Cambria" pitchFamily="18" charset="0"/>
              </a:rPr>
              <a:t>) palabras que utilicen una “n” antes de "v" (ej., invitar), una "m" antes de "b" (ej., cambiar) y una "m" antes de "p" (ej., importante); </a:t>
            </a:r>
            <a:endParaRPr lang="en-US" sz="1800"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61411674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1.22(E) </a:t>
            </a:r>
            <a:r>
              <a:rPr lang="es-ES" dirty="0">
                <a:latin typeface="Cambria" pitchFamily="18" charset="0"/>
              </a:rPr>
              <a:t>se familiaricen con palabras que tengan grupos de consonantes (ej., </a:t>
            </a:r>
            <a:r>
              <a:rPr lang="es-ES" dirty="0" err="1">
                <a:latin typeface="Cambria" pitchFamily="18" charset="0"/>
              </a:rPr>
              <a:t>bra</a:t>
            </a:r>
            <a:r>
              <a:rPr lang="es-ES" dirty="0">
                <a:latin typeface="Cambria" pitchFamily="18" charset="0"/>
              </a:rPr>
              <a:t>/</a:t>
            </a:r>
            <a:r>
              <a:rPr lang="es-ES" dirty="0" err="1">
                <a:latin typeface="Cambria" pitchFamily="18" charset="0"/>
              </a:rPr>
              <a:t>bra-zo</a:t>
            </a:r>
            <a:r>
              <a:rPr lang="es-ES" dirty="0">
                <a:latin typeface="Cambria" pitchFamily="18" charset="0"/>
              </a:rPr>
              <a:t>, </a:t>
            </a:r>
            <a:r>
              <a:rPr lang="es-ES" dirty="0" err="1">
                <a:latin typeface="Cambria" pitchFamily="18" charset="0"/>
              </a:rPr>
              <a:t>glo</a:t>
            </a:r>
            <a:r>
              <a:rPr lang="es-ES" dirty="0">
                <a:latin typeface="Cambria" pitchFamily="18" charset="0"/>
              </a:rPr>
              <a:t>/</a:t>
            </a:r>
            <a:r>
              <a:rPr lang="es-ES" dirty="0" err="1">
                <a:latin typeface="Cambria" pitchFamily="18" charset="0"/>
              </a:rPr>
              <a:t>glo-bo</a:t>
            </a:r>
            <a:r>
              <a:rPr lang="es-ES" dirty="0">
                <a:latin typeface="Cambria" pitchFamily="18" charset="0"/>
              </a:rPr>
              <a:t>);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220529233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1.22(F) </a:t>
            </a:r>
            <a:r>
              <a:rPr lang="es-ES" dirty="0">
                <a:latin typeface="Cambria" pitchFamily="18" charset="0"/>
              </a:rPr>
              <a:t>usen el conocimiento de los sonidos silábicos, las partes de una palabra, la segmentación de las palabras y la división de sílabas para deletrear;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406025306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1.22(G) </a:t>
            </a:r>
            <a:r>
              <a:rPr lang="es-ES" dirty="0">
                <a:latin typeface="Cambria" pitchFamily="18" charset="0"/>
              </a:rPr>
              <a:t>se familiaricen con las palabras que tengan acento prosódico u ortográfico en la última sílaba (palabras agudas) (ej., calor, ratón);</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34624506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1.22(H) </a:t>
            </a:r>
            <a:r>
              <a:rPr lang="es-ES" dirty="0">
                <a:latin typeface="Cambria" pitchFamily="18" charset="0"/>
              </a:rPr>
              <a:t>se familiaricen con el uso apropiado de los acentos en las palabras comúnmente usadas para formular preguntas y exclamaciones (ej., cuál, dónde, cómo); </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2009693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1.2(B)</a:t>
            </a:r>
            <a:r>
              <a:rPr lang="es-ES" dirty="0">
                <a:latin typeface="Cambria" pitchFamily="18" charset="0"/>
              </a:rPr>
              <a:t> reconozcan el cambio en una palabra hablada al agregar, cambiar o quitar un fonema o una sílaba (ej., “</a:t>
            </a:r>
            <a:r>
              <a:rPr lang="es-ES" dirty="0" err="1">
                <a:latin typeface="Cambria" pitchFamily="18" charset="0"/>
              </a:rPr>
              <a:t>ma</a:t>
            </a:r>
            <a:r>
              <a:rPr lang="es-ES" dirty="0">
                <a:latin typeface="Cambria" pitchFamily="18" charset="0"/>
              </a:rPr>
              <a:t>-lo” a "</a:t>
            </a:r>
            <a:r>
              <a:rPr lang="es-ES" dirty="0" err="1">
                <a:latin typeface="Cambria" pitchFamily="18" charset="0"/>
              </a:rPr>
              <a:t>ma-sa</a:t>
            </a:r>
            <a:r>
              <a:rPr lang="es-ES" dirty="0">
                <a:latin typeface="Cambria" pitchFamily="18" charset="0"/>
              </a:rPr>
              <a:t>"; "to-</a:t>
            </a:r>
            <a:r>
              <a:rPr lang="es-ES" dirty="0" err="1">
                <a:latin typeface="Cambria" pitchFamily="18" charset="0"/>
              </a:rPr>
              <a:t>mo</a:t>
            </a:r>
            <a:r>
              <a:rPr lang="es-ES" dirty="0">
                <a:latin typeface="Cambria" pitchFamily="18" charset="0"/>
              </a:rPr>
              <a:t>" a "</a:t>
            </a:r>
            <a:r>
              <a:rPr lang="es-ES" dirty="0" err="1">
                <a:latin typeface="Cambria" pitchFamily="18" charset="0"/>
              </a:rPr>
              <a:t>co-mo</a:t>
            </a:r>
            <a:r>
              <a:rPr lang="es-ES" dirty="0">
                <a:latin typeface="Cambria" pitchFamily="18" charset="0"/>
              </a:rPr>
              <a:t>"); </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79862037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1.22(I) </a:t>
            </a:r>
            <a:r>
              <a:rPr lang="es-ES" dirty="0">
                <a:latin typeface="Cambria" pitchFamily="18" charset="0"/>
              </a:rPr>
              <a:t>se familiaricen con la creación de la forma plural de las palabras que terminan en “z” , cambiando la “z” por “c” antes de -es (ej., lápiz, lápices; feliz, felices); y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291718552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1.22(J) </a:t>
            </a:r>
            <a:r>
              <a:rPr lang="es-ES" dirty="0">
                <a:latin typeface="Cambria" pitchFamily="18" charset="0"/>
              </a:rPr>
              <a:t>utilicen fuentes de información para encontrar la ortografía correcta de las palabras. </a:t>
            </a:r>
            <a:endParaRPr lang="en-US" dirty="0">
              <a:latin typeface="Cambria" pitchFamily="18" charset="0"/>
            </a:endParaRP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53992794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t>(23) Investigación/plan de investigación. Los estudiantes formulan preguntas abiertas de investigación y desarrollan un plan para responderlas. Se espera que los estudiantes (con la ayuda de adultos):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41136486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1.23(A) </a:t>
            </a:r>
            <a:r>
              <a:rPr lang="es-ES" dirty="0">
                <a:latin typeface="Cambria" pitchFamily="18" charset="0"/>
              </a:rPr>
              <a:t>generen una lista de temas de interés para toda la clase y formulen preguntas abiertas sobre uno o dos de los temas; y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92803622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1.23(B) </a:t>
            </a:r>
            <a:r>
              <a:rPr lang="es-ES" dirty="0">
                <a:latin typeface="Cambria" pitchFamily="18" charset="0"/>
              </a:rPr>
              <a:t>decidan cuáles podrían ser las fuentes de información más relevantes para responder a estas preguntas.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92123541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s-ES" b="1" dirty="0"/>
              <a:t>(24) Investigación/recopilación de fuentes de información. Los estudiantes determinan, localizan y exploran todas las fuentes de información relevantes para responder a una pregunta de investigación y sistemáticamente registran la información recopilada. Se espera que los estudiantes (con la ayuda de adultos):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425738531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1.24(A) </a:t>
            </a:r>
            <a:r>
              <a:rPr lang="es-ES" dirty="0">
                <a:latin typeface="Cambria" pitchFamily="18" charset="0"/>
              </a:rPr>
              <a:t>recopilen evidencia de fuentes de información disponibles (naturales y personales) como también a través de entrevistas con expertos; </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291867547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latin typeface="Cambria" pitchFamily="18" charset="0"/>
              </a:rPr>
              <a:t>1.24(B) </a:t>
            </a:r>
            <a:r>
              <a:rPr lang="es-ES" dirty="0">
                <a:latin typeface="Cambria" pitchFamily="18" charset="0"/>
              </a:rPr>
              <a:t>utilicen las características de un texto (ej., índice general, índice temático) en los trabajos de referencia que sean apropiados para su edad (ej., diccionarios ilustrados) con el propósito de localizar información; y </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3252311260"/>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1.24(C) </a:t>
            </a:r>
            <a:r>
              <a:rPr lang="es-ES" dirty="0">
                <a:latin typeface="Cambria" pitchFamily="18" charset="0"/>
              </a:rPr>
              <a:t>registren información básica en formatos visuales simples (ej., notas, tablas, gráficas visuales, diagramas).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282508219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s-ES" b="1" dirty="0"/>
              <a:t>(25) Investigación/síntesis de la información. Los estudiantes clarifican preguntas de investigación, y evalúan y sintetizan la información recopilada. Se espera que los estudiantes (con la ayuda de adultos) revisen el tema como resultado de las respuestas a las preguntas iniciales de la investigación.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37189064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1.2(C)</a:t>
            </a:r>
            <a:r>
              <a:rPr lang="es-ES" dirty="0">
                <a:latin typeface="Cambria" pitchFamily="18" charset="0"/>
              </a:rPr>
              <a:t> combinen fonemas hablados para formar sílabas y palabras (ej., sol, pato);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11792159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(26) Investigación/organización y presentación de ideas. Los estudiantes organizan y presentan sus ideas y su información de acuerdo con el propósito de la investigación y de su público. Se espera que los estudiantes (con la ayuda de adultos) produzcan una exposición visual o una dramatización para dar a conocer los resultados de la investigación.</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202401018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pPr algn="ctr"/>
            <a:r>
              <a:rPr lang="es-ES" b="1" dirty="0"/>
              <a:t>(27) Escuchar y hablar/escuchar. Los estudiantes usan destrezas de comprensión para escuchar con atención a los demás en ambientes formales e informales. Los estudiantes continúan aplicando estándares previos con mayor complejidad. Se espera que los estudiantes:</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58610961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1.27(A) </a:t>
            </a:r>
            <a:r>
              <a:rPr lang="es-ES" dirty="0">
                <a:latin typeface="Cambria" pitchFamily="18" charset="0"/>
              </a:rPr>
              <a:t>escuchen atentamente a interlocutores y les formulen preguntas para clarificar la información; y </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97401078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1.27(B) </a:t>
            </a:r>
            <a:r>
              <a:rPr lang="es-ES" dirty="0">
                <a:latin typeface="Cambria" pitchFamily="18" charset="0"/>
              </a:rPr>
              <a:t>sigan, repitan y den instrucciones orales que involucren una secuencia corta de acciones relacionadas.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201997973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(28) Escuchar y hablar/hablar. Los estudiantes hablan claramente y de forma directa, y utilizando las convenciones del lenguaje. Los estudiantes continúan aplicando estándares previos con mayor complejidad. Se espera que los estudiantes compartan información e ideas sobre un tema hablando de manera clara, con un ritmo apropiado y usando las reglas gramaticales pertinentes.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296389010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(29) Escuchar y hablar/trabajo de equipo. Los estudiantes trabajan productivamente en equipo con los demás. Los estudiantes continúan aplicando estándares previos con mayor complejidad. Se espera que los estudiantes sigan reglas conversacionales, incluyendo el escuchar a los demás, hablar cuando les toque el turno y hacer contribuciones apropiadas.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84556630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ctr"/>
            <a:r>
              <a:rPr lang="es-ES" b="1" i="1" dirty="0"/>
              <a:t>Fuente: Las provisiones de §128.12 adoptadas para entrar en vigor el 26 de noviembre de 2008, 33 </a:t>
            </a:r>
            <a:r>
              <a:rPr lang="es-ES" b="1" i="1" dirty="0" err="1"/>
              <a:t>TexReg</a:t>
            </a:r>
            <a:r>
              <a:rPr lang="es-ES" b="1" i="1"/>
              <a:t> 9465. </a:t>
            </a:r>
            <a:endParaRPr lang="en-US" b="1"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667914661"/>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lvl="1" algn="l"/>
            <a:endParaRPr lang="es-ES" sz="1800" dirty="0">
              <a:latin typeface="Cambria" pitchFamily="18" charset="0"/>
            </a:endParaRP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70118464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b="1" dirty="0">
                <a:latin typeface="Cambria" pitchFamily="18" charset="0"/>
              </a:rPr>
              <a:t>1.20(C) </a:t>
            </a:r>
            <a:r>
              <a:rPr lang="en-US" dirty="0" err="1">
                <a:latin typeface="Cambria" pitchFamily="18" charset="0"/>
              </a:rPr>
              <a:t>identifiquen</a:t>
            </a:r>
            <a:r>
              <a:rPr lang="en-US" dirty="0">
                <a:latin typeface="Cambria" pitchFamily="18" charset="0"/>
              </a:rPr>
              <a:t> y lean </a:t>
            </a:r>
            <a:r>
              <a:rPr lang="en-US" dirty="0" err="1">
                <a:latin typeface="Cambria" pitchFamily="18" charset="0"/>
              </a:rPr>
              <a:t>abreviaturas</a:t>
            </a:r>
            <a:r>
              <a:rPr lang="en-US" dirty="0">
                <a:latin typeface="Cambria" pitchFamily="18" charset="0"/>
              </a:rPr>
              <a:t> (</a:t>
            </a:r>
            <a:r>
              <a:rPr lang="en-US" dirty="0" err="1">
                <a:latin typeface="Cambria" pitchFamily="18" charset="0"/>
              </a:rPr>
              <a:t>ej</a:t>
            </a:r>
            <a:r>
              <a:rPr lang="en-US" dirty="0">
                <a:latin typeface="Cambria" pitchFamily="18" charset="0"/>
              </a:rPr>
              <a:t>., Sr., Sra.).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4067305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476655" y="401641"/>
            <a:ext cx="8229600" cy="5749047"/>
          </a:xfrm>
        </p:spPr>
        <p:txBody>
          <a:bodyPr>
            <a:normAutofit/>
          </a:bodyPr>
          <a:lstStyle/>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508459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1.2(C)</a:t>
            </a:r>
            <a:r>
              <a:rPr lang="es-ES" dirty="0">
                <a:latin typeface="Cambria" pitchFamily="18" charset="0"/>
              </a:rPr>
              <a:t> combinen fonemas hablados para formar sílabas y palabras (ej., sol, pato);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36740496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1.2(E) </a:t>
            </a:r>
            <a:r>
              <a:rPr lang="es-ES" dirty="0">
                <a:latin typeface="Cambria" pitchFamily="18" charset="0"/>
              </a:rPr>
              <a:t>identifiquen sílabas en palabras habladas, incluyendo diptongos y hiatos (ej., le-</a:t>
            </a:r>
            <a:r>
              <a:rPr lang="es-ES" dirty="0" err="1">
                <a:latin typeface="Cambria" pitchFamily="18" charset="0"/>
              </a:rPr>
              <a:t>er</a:t>
            </a:r>
            <a:r>
              <a:rPr lang="es-ES" dirty="0">
                <a:latin typeface="Cambria" pitchFamily="18" charset="0"/>
              </a:rPr>
              <a:t>, </a:t>
            </a:r>
            <a:r>
              <a:rPr lang="es-ES" dirty="0" err="1">
                <a:latin typeface="Cambria" pitchFamily="18" charset="0"/>
              </a:rPr>
              <a:t>rí</a:t>
            </a:r>
            <a:r>
              <a:rPr lang="es-ES" dirty="0">
                <a:latin typeface="Cambria" pitchFamily="18" charset="0"/>
              </a:rPr>
              <a:t>-o, </a:t>
            </a:r>
            <a:r>
              <a:rPr lang="es-ES" dirty="0" err="1">
                <a:latin typeface="Cambria" pitchFamily="18" charset="0"/>
              </a:rPr>
              <a:t>quie</a:t>
            </a:r>
            <a:r>
              <a:rPr lang="es-ES" dirty="0">
                <a:latin typeface="Cambria" pitchFamily="18" charset="0"/>
              </a:rPr>
              <a:t>-ro, na-die, </a:t>
            </a:r>
            <a:r>
              <a:rPr lang="es-ES" dirty="0" err="1">
                <a:latin typeface="Cambria" pitchFamily="18" charset="0"/>
              </a:rPr>
              <a:t>ra</a:t>
            </a:r>
            <a:r>
              <a:rPr lang="es-ES" dirty="0">
                <a:latin typeface="Cambria" pitchFamily="18" charset="0"/>
              </a:rPr>
              <a:t>-dio, </a:t>
            </a:r>
            <a:r>
              <a:rPr lang="es-ES" dirty="0" err="1">
                <a:latin typeface="Cambria" pitchFamily="18" charset="0"/>
              </a:rPr>
              <a:t>sa-po</a:t>
            </a:r>
            <a:r>
              <a:rPr lang="es-ES" dirty="0">
                <a:latin typeface="Cambria" pitchFamily="18" charset="0"/>
              </a:rPr>
              <a:t>); y</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81635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b="1" dirty="0">
                <a:latin typeface="Cambria" pitchFamily="18" charset="0"/>
              </a:rPr>
              <a:t>1.2(F) </a:t>
            </a:r>
            <a:r>
              <a:rPr lang="en-US" dirty="0" err="1">
                <a:latin typeface="Cambria" pitchFamily="18" charset="0"/>
              </a:rPr>
              <a:t>separen</a:t>
            </a:r>
            <a:r>
              <a:rPr lang="en-US" dirty="0">
                <a:latin typeface="Cambria" pitchFamily="18" charset="0"/>
              </a:rPr>
              <a:t> palabras </a:t>
            </a:r>
            <a:r>
              <a:rPr lang="en-US" dirty="0" err="1">
                <a:latin typeface="Cambria" pitchFamily="18" charset="0"/>
              </a:rPr>
              <a:t>multisilábicas</a:t>
            </a:r>
            <a:r>
              <a:rPr lang="en-US" dirty="0">
                <a:latin typeface="Cambria" pitchFamily="18" charset="0"/>
              </a:rPr>
              <a:t> </a:t>
            </a:r>
            <a:r>
              <a:rPr lang="en-US" dirty="0" err="1">
                <a:latin typeface="Cambria" pitchFamily="18" charset="0"/>
              </a:rPr>
              <a:t>en</a:t>
            </a:r>
            <a:r>
              <a:rPr lang="en-US" dirty="0">
                <a:latin typeface="Cambria" pitchFamily="18" charset="0"/>
              </a:rPr>
              <a:t> dos o </a:t>
            </a:r>
            <a:r>
              <a:rPr lang="en-US" dirty="0" err="1">
                <a:latin typeface="Cambria" pitchFamily="18" charset="0"/>
              </a:rPr>
              <a:t>cuatro</a:t>
            </a:r>
            <a:r>
              <a:rPr lang="en-US" dirty="0">
                <a:latin typeface="Cambria" pitchFamily="18" charset="0"/>
              </a:rPr>
              <a:t> </a:t>
            </a:r>
            <a:r>
              <a:rPr lang="en-US" dirty="0" err="1">
                <a:latin typeface="Cambria" pitchFamily="18" charset="0"/>
              </a:rPr>
              <a:t>sílabas</a:t>
            </a:r>
            <a:r>
              <a:rPr lang="en-US" dirty="0">
                <a:latin typeface="Cambria" pitchFamily="18" charset="0"/>
              </a:rPr>
              <a:t> (</a:t>
            </a:r>
            <a:r>
              <a:rPr lang="en-US" dirty="0" err="1">
                <a:latin typeface="Cambria" pitchFamily="18" charset="0"/>
              </a:rPr>
              <a:t>ej</a:t>
            </a:r>
            <a:r>
              <a:rPr lang="en-US" dirty="0">
                <a:latin typeface="Cambria" pitchFamily="18" charset="0"/>
              </a:rPr>
              <a:t>., “</a:t>
            </a:r>
            <a:r>
              <a:rPr lang="en-US" dirty="0" err="1">
                <a:latin typeface="Cambria" pitchFamily="18" charset="0"/>
              </a:rPr>
              <a:t>ra-na</a:t>
            </a:r>
            <a:r>
              <a:rPr lang="en-US" dirty="0">
                <a:latin typeface="Cambria" pitchFamily="18" charset="0"/>
              </a:rPr>
              <a:t>”, “</a:t>
            </a:r>
            <a:r>
              <a:rPr lang="en-US" dirty="0" err="1">
                <a:latin typeface="Cambria" pitchFamily="18" charset="0"/>
              </a:rPr>
              <a:t>má</a:t>
            </a:r>
            <a:r>
              <a:rPr lang="en-US" dirty="0">
                <a:latin typeface="Cambria" pitchFamily="18" charset="0"/>
              </a:rPr>
              <a:t>-qui-</a:t>
            </a:r>
            <a:r>
              <a:rPr lang="en-US" dirty="0" err="1">
                <a:latin typeface="Cambria" pitchFamily="18" charset="0"/>
              </a:rPr>
              <a:t>na</a:t>
            </a:r>
            <a:r>
              <a:rPr lang="en-US" dirty="0">
                <a:latin typeface="Cambria" pitchFamily="18" charset="0"/>
              </a:rPr>
              <a:t>”, “</a:t>
            </a:r>
            <a:r>
              <a:rPr lang="en-US" dirty="0" err="1">
                <a:latin typeface="Cambria" pitchFamily="18" charset="0"/>
              </a:rPr>
              <a:t>te</a:t>
            </a:r>
            <a:r>
              <a:rPr lang="en-US" dirty="0">
                <a:latin typeface="Cambria" pitchFamily="18" charset="0"/>
              </a:rPr>
              <a:t>-</a:t>
            </a:r>
            <a:r>
              <a:rPr lang="en-US" dirty="0" err="1">
                <a:latin typeface="Cambria" pitchFamily="18" charset="0"/>
              </a:rPr>
              <a:t>lé</a:t>
            </a:r>
            <a:r>
              <a:rPr lang="en-US" dirty="0">
                <a:latin typeface="Cambria" pitchFamily="18" charset="0"/>
              </a:rPr>
              <a:t>-</a:t>
            </a:r>
            <a:r>
              <a:rPr lang="en-US" dirty="0" err="1">
                <a:latin typeface="Cambria" pitchFamily="18" charset="0"/>
              </a:rPr>
              <a:t>fo</a:t>
            </a:r>
            <a:r>
              <a:rPr lang="en-US" dirty="0">
                <a:latin typeface="Cambria" pitchFamily="18" charset="0"/>
              </a:rPr>
              <a:t>-no”).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2664433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s-ES" b="1" dirty="0"/>
              <a:t>(3) Lectura/primeras destrezas de lectura/fonética. Los estudiantes utilizan las relaciones entre las letras y los sonidos para decodificar el español escrito. Los estudiantes continúan aplicando los estándares previos con mayor profundidad en textos con un nivel más alto de complejidad. Se espera que los estudiantes: </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1256268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1.3(A) </a:t>
            </a:r>
            <a:r>
              <a:rPr lang="es-ES" dirty="0">
                <a:latin typeface="Cambria" pitchFamily="18" charset="0"/>
              </a:rPr>
              <a:t>decodifiquen los sonidos de las cinco vocales;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6974105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b="1" dirty="0">
                <a:latin typeface="Cambria" pitchFamily="18" charset="0"/>
              </a:rPr>
              <a:t>1.3(B) </a:t>
            </a:r>
            <a:r>
              <a:rPr lang="en-US" dirty="0" err="1">
                <a:latin typeface="Cambria" pitchFamily="18" charset="0"/>
              </a:rPr>
              <a:t>decodifiquen</a:t>
            </a:r>
            <a:r>
              <a:rPr lang="en-US" dirty="0">
                <a:latin typeface="Cambria" pitchFamily="18" charset="0"/>
              </a:rPr>
              <a:t> </a:t>
            </a:r>
            <a:r>
              <a:rPr lang="en-US" dirty="0" err="1">
                <a:latin typeface="Cambria" pitchFamily="18" charset="0"/>
              </a:rPr>
              <a:t>sílabas</a:t>
            </a:r>
            <a:r>
              <a:rPr lang="en-US" dirty="0">
                <a:latin typeface="Cambria" pitchFamily="18" charset="0"/>
              </a:rPr>
              <a:t>;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3533237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1.3(C) </a:t>
            </a:r>
            <a:r>
              <a:rPr lang="es-ES" dirty="0">
                <a:latin typeface="Cambria" pitchFamily="18" charset="0"/>
              </a:rPr>
              <a:t>usen el conocimiento fonológico para combinar sonidos con letras individuales y con sílabas, incluyendo consonantes fuertes y suaves, tales como "r", "c" y "g";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526240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t>(1) Lectura/primeras destrezas de la lectura/conocimiento de la letra impresa. Los estudiantes entienden cómo el español se escribe y se imprime. Se espera que los estudiantes: </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685174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1.3(D) </a:t>
            </a:r>
            <a:r>
              <a:rPr lang="es-ES" dirty="0">
                <a:latin typeface="Cambria" pitchFamily="18" charset="0"/>
              </a:rPr>
              <a:t>decodifiquen la "y" escrita cuando se usa como una conjunción, (ej., "mamá y papá");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41743490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1.3(E) </a:t>
            </a:r>
            <a:r>
              <a:rPr lang="es-ES" dirty="0">
                <a:latin typeface="Cambria" pitchFamily="18" charset="0"/>
              </a:rPr>
              <a:t>decodifiquen palabras en contexto y por separado aplicando el conocimiento de las relaciones que hay entre las letras y los sonidos en diferentes estructuras, incluyendo: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29536414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sz="2400" dirty="0">
                <a:latin typeface="Cambria" pitchFamily="18" charset="0"/>
              </a:rPr>
              <a:t>(i) sílabas abiertas (ej., CV, la; VCV, ala; CVCV, toma)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24755229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sz="2400" dirty="0">
                <a:latin typeface="Cambria" pitchFamily="18" charset="0"/>
              </a:rPr>
              <a:t>(ii) sílabas cerradas (ej., VC, un; CVC, mes);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4495232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sz="2400" dirty="0">
                <a:latin typeface="Cambria" pitchFamily="18" charset="0"/>
              </a:rPr>
              <a:t>(iii) combinación de consonantes (ej., </a:t>
            </a:r>
            <a:r>
              <a:rPr lang="es-ES" sz="2400" dirty="0" err="1">
                <a:latin typeface="Cambria" pitchFamily="18" charset="0"/>
              </a:rPr>
              <a:t>bra</a:t>
            </a:r>
            <a:r>
              <a:rPr lang="es-ES" sz="2400" dirty="0">
                <a:latin typeface="Cambria" pitchFamily="18" charset="0"/>
              </a:rPr>
              <a:t>/</a:t>
            </a:r>
            <a:r>
              <a:rPr lang="es-ES" sz="2400" dirty="0" err="1">
                <a:latin typeface="Cambria" pitchFamily="18" charset="0"/>
              </a:rPr>
              <a:t>bra-zo</a:t>
            </a:r>
            <a:r>
              <a:rPr lang="es-ES" sz="2400" dirty="0">
                <a:latin typeface="Cambria" pitchFamily="18" charset="0"/>
              </a:rPr>
              <a:t>; </a:t>
            </a:r>
            <a:r>
              <a:rPr lang="es-ES" sz="2400" dirty="0" err="1">
                <a:latin typeface="Cambria" pitchFamily="18" charset="0"/>
              </a:rPr>
              <a:t>glo</a:t>
            </a:r>
            <a:r>
              <a:rPr lang="es-ES" sz="2400" dirty="0">
                <a:latin typeface="Cambria" pitchFamily="18" charset="0"/>
              </a:rPr>
              <a:t>/</a:t>
            </a:r>
            <a:r>
              <a:rPr lang="es-ES" sz="2400" dirty="0" err="1">
                <a:latin typeface="Cambria" pitchFamily="18" charset="0"/>
              </a:rPr>
              <a:t>glo-bo</a:t>
            </a:r>
            <a:r>
              <a:rPr lang="es-ES" sz="2400" dirty="0">
                <a:latin typeface="Cambria" pitchFamily="18" charset="0"/>
              </a:rPr>
              <a:t>); y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42495580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sz="2400" dirty="0">
                <a:latin typeface="Cambria" pitchFamily="18" charset="0"/>
              </a:rPr>
              <a:t>(iv) grafías de consonantes (ej., ch/</a:t>
            </a:r>
            <a:r>
              <a:rPr lang="es-ES" sz="2400" dirty="0" err="1">
                <a:latin typeface="Cambria" pitchFamily="18" charset="0"/>
              </a:rPr>
              <a:t>chi</a:t>
            </a:r>
            <a:r>
              <a:rPr lang="es-ES" sz="2400" dirty="0">
                <a:latin typeface="Cambria" pitchFamily="18" charset="0"/>
              </a:rPr>
              <a:t>-le; ll/</a:t>
            </a:r>
            <a:r>
              <a:rPr lang="es-ES" sz="2400" dirty="0" err="1">
                <a:latin typeface="Cambria" pitchFamily="18" charset="0"/>
              </a:rPr>
              <a:t>lla</a:t>
            </a:r>
            <a:r>
              <a:rPr lang="es-ES" sz="2400" dirty="0">
                <a:latin typeface="Cambria" pitchFamily="18" charset="0"/>
              </a:rPr>
              <a:t>-ve; </a:t>
            </a:r>
            <a:r>
              <a:rPr lang="es-ES" sz="2400" dirty="0" err="1">
                <a:latin typeface="Cambria" pitchFamily="18" charset="0"/>
              </a:rPr>
              <a:t>rr</a:t>
            </a:r>
            <a:r>
              <a:rPr lang="es-ES" sz="2400" dirty="0">
                <a:latin typeface="Cambria" pitchFamily="18" charset="0"/>
              </a:rPr>
              <a:t>/pe-</a:t>
            </a:r>
            <a:r>
              <a:rPr lang="es-ES" sz="2400" dirty="0" err="1">
                <a:latin typeface="Cambria" pitchFamily="18" charset="0"/>
              </a:rPr>
              <a:t>rro</a:t>
            </a:r>
            <a:r>
              <a:rPr lang="es-ES" sz="2400" dirty="0">
                <a:latin typeface="Cambria" pitchFamily="18" charset="0"/>
              </a:rPr>
              <a:t>);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3866763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1.3(F) </a:t>
            </a:r>
            <a:r>
              <a:rPr lang="es-ES" dirty="0">
                <a:latin typeface="Cambria" pitchFamily="18" charset="0"/>
              </a:rPr>
              <a:t>decodifiquen palabras con la "h" muda;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35132607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1.3(G) </a:t>
            </a:r>
            <a:r>
              <a:rPr lang="es-ES" dirty="0">
                <a:latin typeface="Cambria" pitchFamily="18" charset="0"/>
              </a:rPr>
              <a:t>decodifiquen palabras que tengan las sílabas que-, </a:t>
            </a:r>
            <a:r>
              <a:rPr lang="es-ES" dirty="0" err="1">
                <a:latin typeface="Cambria" pitchFamily="18" charset="0"/>
              </a:rPr>
              <a:t>qui</a:t>
            </a:r>
            <a:r>
              <a:rPr lang="es-ES" dirty="0">
                <a:latin typeface="Cambria" pitchFamily="18" charset="0"/>
              </a:rPr>
              <a:t>-, como en queso y quito; </a:t>
            </a:r>
            <a:r>
              <a:rPr lang="es-ES" dirty="0" err="1">
                <a:latin typeface="Cambria" pitchFamily="18" charset="0"/>
              </a:rPr>
              <a:t>gue</a:t>
            </a:r>
            <a:r>
              <a:rPr lang="es-ES" dirty="0">
                <a:latin typeface="Cambria" pitchFamily="18" charset="0"/>
              </a:rPr>
              <a:t>-, </a:t>
            </a:r>
            <a:r>
              <a:rPr lang="es-ES" dirty="0" err="1">
                <a:latin typeface="Cambria" pitchFamily="18" charset="0"/>
              </a:rPr>
              <a:t>gui</a:t>
            </a:r>
            <a:r>
              <a:rPr lang="es-ES" dirty="0">
                <a:latin typeface="Cambria" pitchFamily="18" charset="0"/>
              </a:rPr>
              <a:t>-, como en guiso y juguete; y </a:t>
            </a:r>
            <a:r>
              <a:rPr lang="es-ES" dirty="0" err="1">
                <a:latin typeface="Cambria" pitchFamily="18" charset="0"/>
              </a:rPr>
              <a:t>güe</a:t>
            </a:r>
            <a:r>
              <a:rPr lang="es-ES" dirty="0">
                <a:latin typeface="Cambria" pitchFamily="18" charset="0"/>
              </a:rPr>
              <a:t>-, </a:t>
            </a:r>
            <a:r>
              <a:rPr lang="es-ES" dirty="0" err="1">
                <a:latin typeface="Cambria" pitchFamily="18" charset="0"/>
              </a:rPr>
              <a:t>güi</a:t>
            </a:r>
            <a:r>
              <a:rPr lang="es-ES" dirty="0">
                <a:latin typeface="Cambria" pitchFamily="18" charset="0"/>
              </a:rPr>
              <a:t>-, como en pingüino y agüita;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9870122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s-ES" b="1" dirty="0">
                <a:latin typeface="Cambria" pitchFamily="18" charset="0"/>
              </a:rPr>
              <a:t>1.3(H) </a:t>
            </a:r>
            <a:r>
              <a:rPr lang="es-ES" dirty="0">
                <a:latin typeface="Cambria" pitchFamily="18" charset="0"/>
              </a:rPr>
              <a:t>decodifiquen palabras que tengan los mismos sonidos representados por diferentes letras (ej., "r" y "</a:t>
            </a:r>
            <a:r>
              <a:rPr lang="es-ES" dirty="0" err="1">
                <a:latin typeface="Cambria" pitchFamily="18" charset="0"/>
              </a:rPr>
              <a:t>rr</a:t>
            </a:r>
            <a:r>
              <a:rPr lang="es-ES" dirty="0">
                <a:latin typeface="Cambria" pitchFamily="18" charset="0"/>
              </a:rPr>
              <a:t>", como en ratón y perro; "ll" y "y", como en llave y yate; "g" y "j", como en gigante y jirafa; "c", "k" y "q", como en casa, kilo, y quince; "c", "s" y "z", como en cereal, semilla y zapato; "j" y "x", como en cojín y México; "i" y "y", como en imán y doy; "b" y "v", como en burro y vela);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6413481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1.3(I)</a:t>
            </a:r>
            <a:r>
              <a:rPr lang="es-ES" dirty="0">
                <a:latin typeface="Cambria" pitchFamily="18" charset="0"/>
              </a:rPr>
              <a:t> identifiquen la sílaba acentuada (sílaba tónica);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050586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1.1(A) </a:t>
            </a:r>
            <a:r>
              <a:rPr lang="es-ES" dirty="0">
                <a:latin typeface="Cambria" pitchFamily="18" charset="0"/>
              </a:rPr>
              <a:t>reconozcan que las palabras habladas se pueden representar en español escrito a través de secuencias específicas de letras;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35912863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1.3(J)</a:t>
            </a:r>
            <a:r>
              <a:rPr lang="es-ES" dirty="0">
                <a:latin typeface="Cambria" pitchFamily="18" charset="0"/>
              </a:rPr>
              <a:t> decodifiquen palabras que tengan acento ortográfico (ej., “papá”, “mamá”); y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27446410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1.3(K) </a:t>
            </a:r>
            <a:r>
              <a:rPr lang="es-ES" dirty="0">
                <a:latin typeface="Cambria" pitchFamily="18" charset="0"/>
              </a:rPr>
              <a:t>utilicen el conocimiento del significado de las palabras base o raíces para identificar y leer palabras compuestas comunes (ej., sacapuntas, abrelatas, salvavidas).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117360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t>(4) Lectura/primeras destrezas de la lectura/estrategias. Los estudiantes comprenden una variedad de textos utilizando estrategias útiles cuando sea necesario. Se espera que los estudiantes:</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6892262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1.4(A) </a:t>
            </a:r>
            <a:r>
              <a:rPr lang="es-ES" dirty="0">
                <a:latin typeface="Cambria" pitchFamily="18" charset="0"/>
              </a:rPr>
              <a:t>confirmen las predicciones de lo que sucederá después en el texto al "leer la parte que dice";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27094483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1.4(B) </a:t>
            </a:r>
            <a:r>
              <a:rPr lang="es-ES" dirty="0">
                <a:latin typeface="Cambria" pitchFamily="18" charset="0"/>
              </a:rPr>
              <a:t>hagan preguntas relevantes, busquen clarificación y localicen hechos y detalles de las historias y de otros textos; y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40714366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b="1" dirty="0">
                <a:latin typeface="Cambria" pitchFamily="18" charset="0"/>
              </a:rPr>
              <a:t>1.4(C) </a:t>
            </a:r>
            <a:r>
              <a:rPr lang="es-ES" dirty="0">
                <a:latin typeface="Cambria" pitchFamily="18" charset="0"/>
              </a:rPr>
              <a:t>establezcan un propósito para leer textos seleccionados y presten atención a la comprensión haciendo correcciones y ajustes cuando se pierde la comprensión (ej., usar claves de identificación, usar el conocimiento previo, formular preguntas, volver a leer una parte en voz alta).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32887209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b="1" dirty="0"/>
              <a:t>(5) Lectura/fluidez. Los estudiantes leen textos apropiados a su grado escolar con fluidez y comprensión. Se espera que los estudiantes lean textos apropiados para el grado escolar en voz alta, con precisión, con expresión, con un fraseo apropiado y con comprensión.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6208833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b="1" dirty="0"/>
              <a:t>(5) Lectura/fluidez. Los estudiantes leen textos apropiados a su grado escolar con fluidez y comprensión. Se espera que los estudiantes lean textos apropiados para el grado escolar en voz alta, con precisión, con expresión, con un fraseo apropiado y con comprensión.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9307646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1.6(A) </a:t>
            </a:r>
            <a:r>
              <a:rPr lang="es-ES" dirty="0">
                <a:latin typeface="Cambria" pitchFamily="18" charset="0"/>
              </a:rPr>
              <a:t>identifiquen palabras que nombren acciones (verbos) y palabras que nombren personas, lugares y cosas (sustantivos);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31767415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1.6(B) </a:t>
            </a:r>
            <a:r>
              <a:rPr lang="es-ES" dirty="0">
                <a:latin typeface="Cambria" pitchFamily="18" charset="0"/>
              </a:rPr>
              <a:t>determinen el significado de las palabras compuestas usando el conocimiento del significado de las palabras individuales que las componen (ej., paraguas);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302920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1.1(B) </a:t>
            </a:r>
            <a:r>
              <a:rPr lang="es-ES" dirty="0">
                <a:latin typeface="Cambria" pitchFamily="18" charset="0"/>
              </a:rPr>
              <a:t>identifiquen las letras mayúsculas y las letras minúsculas;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33787119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1.6(C) </a:t>
            </a:r>
            <a:r>
              <a:rPr lang="es-ES" dirty="0">
                <a:latin typeface="Cambria" pitchFamily="18" charset="0"/>
              </a:rPr>
              <a:t>determinen el significado de las palabras por medio de una oración, ya sea hablada o leída;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39286755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1.6(D) </a:t>
            </a:r>
            <a:r>
              <a:rPr lang="es-ES" dirty="0">
                <a:latin typeface="Cambria" pitchFamily="18" charset="0"/>
              </a:rPr>
              <a:t>identifiquen y clasifiquen palabras en categorías conceptuales (ej., opuestos, organismos vivos); y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8702069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1.6(E) </a:t>
            </a:r>
            <a:r>
              <a:rPr lang="es-ES" dirty="0">
                <a:latin typeface="Cambria" pitchFamily="18" charset="0"/>
              </a:rPr>
              <a:t>pongan en orden alfabético una serie de palabras por su primera o segunda letra y usen un diccionario para encontrar palabras.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32238841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s-ES" b="1" dirty="0"/>
              <a:t>(7) Lectura/comprensión de textos literarios/tema y género. Los estudiantes analizan, infieren, sacan conclusiones sobre el tema y el género en diferentes contextos culturales, históricos y contemporáneos, y proporcionan evidencia del texto para apoyar su comprensión. Se espera que los estudiantes: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20766587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1.7(A) </a:t>
            </a:r>
            <a:r>
              <a:rPr lang="es-ES" dirty="0">
                <a:latin typeface="Cambria" pitchFamily="18" charset="0"/>
              </a:rPr>
              <a:t>conecten el significado de un cuento o de una fábula famosa con las experiencias personales; y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5140890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1.7(B) </a:t>
            </a:r>
            <a:r>
              <a:rPr lang="es-ES" dirty="0">
                <a:latin typeface="Cambria" pitchFamily="18" charset="0"/>
              </a:rPr>
              <a:t>expliquen la función de las frases recurrentes (ej., "Había una vez" o "Colorín Colorado, este cuento se ha acabado") en leyendas folklóricas y cuentos de hadas tradicionales.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3408132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s-ES" b="1" dirty="0"/>
              <a:t>(8) Lectura/comprensión de textos literarios/poesía. Los estudiantes comprenden, infieren y sacan conclusiones sobre la estructura y los elementos de la poesía, y proporcionan evidencia del texto para apoyar su comprensión. Se espera que los estudiantes respondan a la poesía y usen ritmo, rima y aliteración en ella.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28883531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b="1" dirty="0"/>
              <a:t>(9) Lectura/comprensión de textos literarios/ficción. Los estudiantes comprenden, infieren, sacan conclusiones sobre la estructura y los elementos de la ficción, y proporcionan evidencia del texto para apoyar su comprensión. Se espera que los estudiantes: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35261520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1.9(A) </a:t>
            </a:r>
            <a:r>
              <a:rPr lang="es-ES" dirty="0">
                <a:latin typeface="Cambria" pitchFamily="18" charset="0"/>
              </a:rPr>
              <a:t>describan el argumento (problema y solución) y vuelvan a contar el principio, el desarrollo y el final de una historia poniendo atención a la secuencia de eventos; y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21325795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1.9(B) </a:t>
            </a:r>
            <a:r>
              <a:rPr lang="es-ES" dirty="0">
                <a:latin typeface="Cambria" pitchFamily="18" charset="0"/>
              </a:rPr>
              <a:t>describan a los personajes de una historia y las razones de sus acciones y sentimientos.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2745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1.1(C) </a:t>
            </a:r>
            <a:r>
              <a:rPr lang="es-ES" dirty="0">
                <a:latin typeface="Cambria" pitchFamily="18" charset="0"/>
              </a:rPr>
              <a:t>ordenen en secuencia las letras del alfabeto;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9622966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(10) Lectura/comprensión de textos literarios/literatura de no ficción. Los estudiantes comprenden, infieren, sacan conclusiones sobre las variadas estructuras y rasgos de la literatura de no ficción, y proporcionan evidencia del texto para apoyar su comprensión. Se espera que los estudiantes determinen si una historia es verdadera o ficticia y expliquen el porqué.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31819794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(11) Lectura/comprensión de textos literarios/lenguaje sensorial. Los estudiantes comprenden, infieren y sacan conclusiones sobre cómo el lenguaje sensorial de un autor crea imágenes en un texto literario y proporcionan evidencia del texto para apoyar su comprensión. Se espera que los estudiantes reconozcan los detalles sensoriales en un texto literario.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9793168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s-ES" b="1" dirty="0"/>
              <a:t>(12) Lectura/comprensión de texto/lectura independiente. Los estudiantes leen en forma independiente por períodos determinados de tiempo y producen evidencia de lo que leen. Se espera que los estudiantes lean en forma independiente por períodos determinados de tiempo.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39842842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(13) Lectura/comprensión de textos informativos/cultura e historia. Los estudiantes analizan, infieren, sacan conclusiones sobre el propósito del autor en contextos culturales, históricos y contemporáneos, y proporcionan evidencia del texto para apoyar su comprensión. Se espera que los estudiantes identifiquen el tema y expliquen el propósito del autor al escribir un texto.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8661551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b="1" dirty="0"/>
              <a:t>(14) Lectura/comprensión de textos informativos/textos expositivos. Los estudiantes analizan, infieren y sacan conclusiones sobre el texto expositivo y proporcionan evidencia del texto para apoyar su comprensión. Se espera que los estudiantes: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360299870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1.14(A) </a:t>
            </a:r>
            <a:r>
              <a:rPr lang="es-ES" dirty="0">
                <a:latin typeface="Cambria" pitchFamily="18" charset="0"/>
              </a:rPr>
              <a:t>vuelvan a exponer la idea principal, escuchada o leída;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7701466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1.14(B) </a:t>
            </a:r>
            <a:r>
              <a:rPr lang="es-ES" dirty="0">
                <a:latin typeface="Cambria" pitchFamily="18" charset="0"/>
              </a:rPr>
              <a:t>identifiquen los detalles o hechos importantes en el texto, escuchados o leídos;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215455413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1.14(C) </a:t>
            </a:r>
            <a:r>
              <a:rPr lang="es-ES" dirty="0">
                <a:latin typeface="Cambria" pitchFamily="18" charset="0"/>
              </a:rPr>
              <a:t>vuelvan a contar el orden de los eventos de un texto haciendo alusión a las palabras y/o ilustraciones; y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66523348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1.14(D) </a:t>
            </a:r>
            <a:r>
              <a:rPr lang="es-ES" dirty="0">
                <a:latin typeface="Cambria" pitchFamily="18" charset="0"/>
              </a:rPr>
              <a:t>usen las características de un texto (ej., título, índice, ilustraciones) para localizar información específica en el texto.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288394555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t>(15) Lectura/comprensión de textos informativos/textos de instrucción. Los estudiantes comprenden cómo recabar y usar información en textos de instrucción y en documentos. Se espera que los estudiantes: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495627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s-ES" b="1" dirty="0">
                <a:latin typeface="Cambria" pitchFamily="18" charset="0"/>
              </a:rPr>
              <a:t>1.1(D) </a:t>
            </a:r>
            <a:r>
              <a:rPr lang="es-ES" dirty="0">
                <a:latin typeface="Cambria" pitchFamily="18" charset="0"/>
              </a:rPr>
              <a:t>reconozcan los diferentes rasgos de una oración (ej., escribir la primera letra con mayúscula, el uso de signos de puntuación al principio y al final [si es apropiado], y el </a:t>
            </a:r>
            <a:r>
              <a:rPr lang="es-ES" dirty="0" err="1">
                <a:latin typeface="Cambria" pitchFamily="18" charset="0"/>
              </a:rPr>
              <a:t>guión</a:t>
            </a:r>
            <a:r>
              <a:rPr lang="es-ES" dirty="0">
                <a:latin typeface="Cambria" pitchFamily="18" charset="0"/>
              </a:rPr>
              <a:t> para indicar diálogo);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251752850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1.15(A) </a:t>
            </a:r>
            <a:r>
              <a:rPr lang="es-ES" dirty="0">
                <a:latin typeface="Cambria" pitchFamily="18" charset="0"/>
              </a:rPr>
              <a:t>sigan instrucciones escritas que tienen pasos múltiples y claves pictóricas para facilitar la comprensión; y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86072986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1.15(B) </a:t>
            </a:r>
            <a:r>
              <a:rPr lang="es-ES" dirty="0">
                <a:latin typeface="Cambria" pitchFamily="18" charset="0"/>
              </a:rPr>
              <a:t>expliquen el significado de señales y símbolos específicos (ej., características de los mapas).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80262783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pPr algn="ctr"/>
            <a:r>
              <a:rPr lang="es-ES" b="1" dirty="0"/>
              <a:t>(16) Lectura/textos </a:t>
            </a:r>
            <a:r>
              <a:rPr lang="es-ES" b="1" dirty="0" err="1"/>
              <a:t>publicitaios</a:t>
            </a:r>
            <a:r>
              <a:rPr lang="es-ES" b="1" dirty="0"/>
              <a:t>. Los estudiantes utilizan destrezas de comprensión para analizar cómo las palabras, las imágenes, los elementos gráficos y los sonidos interactúan de diferentes maneras para impactar el significado. Los estudiantes continúan aplicando los estándares previos con mayor profundidad en textos con un nivel más alto de complejidad. Se espera que los estudiantes: </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216430718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1.16(A) </a:t>
            </a:r>
            <a:r>
              <a:rPr lang="es-ES" dirty="0">
                <a:latin typeface="Cambria" pitchFamily="18" charset="0"/>
              </a:rPr>
              <a:t>reconozcan (con ayuda de adultos) los diferentes propósitos de los medios publicitarios (ej., informativo, de entretenimiento); e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3393919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1.16(B) </a:t>
            </a:r>
            <a:r>
              <a:rPr lang="es-ES" dirty="0">
                <a:latin typeface="Cambria" pitchFamily="18" charset="0"/>
              </a:rPr>
              <a:t>identifiquen las técnicas utilizadas por los medios publicitarios (ej., sonido, movimiento). r</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28961778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t>(17) Expresión escrita/proceso de escritura. Los estudiantes usan elementos del proceso de la escritura (planificar, desarrollar borradores, revisar, corregir y publicar) para redactar un texto. Se espera que los estudiantes: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36802967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1.17(A)</a:t>
            </a:r>
            <a:r>
              <a:rPr lang="es-ES" dirty="0">
                <a:latin typeface="Cambria" pitchFamily="18" charset="0"/>
              </a:rPr>
              <a:t> planifiquen un primer borrador generando ideas para escribir (ej., dibujando, compartiendo ideas, listando ideas claves);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405963568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1.17(B) </a:t>
            </a:r>
            <a:r>
              <a:rPr lang="es-ES" dirty="0">
                <a:latin typeface="Cambria" pitchFamily="18" charset="0"/>
              </a:rPr>
              <a:t>desarrollen borradores poniendo ideas en secuencia mediante oraciones escritas; </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250415784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1.17(C)</a:t>
            </a:r>
            <a:r>
              <a:rPr lang="es-ES" dirty="0">
                <a:latin typeface="Cambria" pitchFamily="18" charset="0"/>
              </a:rPr>
              <a:t> revisen borradores agregando o quitando una palabra, una frase o una oración;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259815447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1.17(D)</a:t>
            </a:r>
            <a:r>
              <a:rPr lang="es-ES" dirty="0">
                <a:latin typeface="Cambria" pitchFamily="18" charset="0"/>
              </a:rPr>
              <a:t> corrijan la gramática, los signos de puntuación y la ortografía en un borrador usando una rúbrica hecha por el maestro/a; y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043090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1.1(E) </a:t>
            </a:r>
            <a:r>
              <a:rPr lang="es-ES" dirty="0">
                <a:latin typeface="Cambria" pitchFamily="18" charset="0"/>
              </a:rPr>
              <a:t>lean los textos de arriba hacia abajo de la página, siguiendo las palabras de izquierda a derecha y continuando en el siguiente renglón; e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323112634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1.17(E)</a:t>
            </a:r>
            <a:r>
              <a:rPr lang="es-ES" dirty="0">
                <a:latin typeface="Cambria" pitchFamily="18" charset="0"/>
              </a:rPr>
              <a:t> publiquen y compartan el trabajo escrito con los demás.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1121532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t>(18) Escritura/textos literarios. Los estudiantes escriben textos literarios para expresar sus ideas y sentimientos sobre personas, eventos e ideas reales o imaginarias. Se espera que los estudiantes: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02853429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1.18(A) </a:t>
            </a:r>
            <a:r>
              <a:rPr lang="es-ES" dirty="0">
                <a:latin typeface="Cambria" pitchFamily="18" charset="0"/>
              </a:rPr>
              <a:t>escriban historias breves que incluyan un comienzo, un desarrollo y un final; y </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99631007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1.18(B) </a:t>
            </a:r>
            <a:r>
              <a:rPr lang="es-ES" dirty="0">
                <a:latin typeface="Cambria" pitchFamily="18" charset="0"/>
              </a:rPr>
              <a:t>escriban poemas cortos que expresen detalles sensoriales.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68783896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b="1" dirty="0"/>
              <a:t>(19) Escritura/textos expositivos y de instrucción. Los estudiantes escriben textos expositivos y de instrucción, o textos relacionados con empleos para comunicar propósitos específicos, así como ideas e información a públicos específicos. Se espera que los estudiantes:</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4191418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1.19(A) </a:t>
            </a:r>
            <a:r>
              <a:rPr lang="es-ES" dirty="0">
                <a:latin typeface="Cambria" pitchFamily="18" charset="0"/>
              </a:rPr>
              <a:t>escriban composiciones breves sobre temas de interés para el estudiante;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1971260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1.19(B) </a:t>
            </a:r>
            <a:r>
              <a:rPr lang="es-ES" dirty="0">
                <a:latin typeface="Cambria" pitchFamily="18" charset="0"/>
              </a:rPr>
              <a:t>escriban cartas breves poniendo las ideas en orden cronológico o en una secuencia lógica y usen las convenciones correctas (ej., fecha, saludo, cierre); y </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80549449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b="1" dirty="0">
                <a:latin typeface="Cambria" pitchFamily="18" charset="0"/>
              </a:rPr>
              <a:t>1.19(C) </a:t>
            </a:r>
            <a:r>
              <a:rPr lang="en-US" dirty="0" err="1">
                <a:latin typeface="Cambria" pitchFamily="18" charset="0"/>
              </a:rPr>
              <a:t>escriban</a:t>
            </a:r>
            <a:r>
              <a:rPr lang="en-US" dirty="0">
                <a:latin typeface="Cambria" pitchFamily="18" charset="0"/>
              </a:rPr>
              <a:t> </a:t>
            </a:r>
            <a:r>
              <a:rPr lang="en-US" dirty="0" err="1">
                <a:latin typeface="Cambria" pitchFamily="18" charset="0"/>
              </a:rPr>
              <a:t>comentarios</a:t>
            </a:r>
            <a:r>
              <a:rPr lang="en-US" dirty="0">
                <a:latin typeface="Cambria" pitchFamily="18" charset="0"/>
              </a:rPr>
              <a:t> breves de </a:t>
            </a:r>
            <a:r>
              <a:rPr lang="en-US" dirty="0" err="1">
                <a:latin typeface="Cambria" pitchFamily="18" charset="0"/>
              </a:rPr>
              <a:t>textos</a:t>
            </a:r>
            <a:r>
              <a:rPr lang="en-US" dirty="0">
                <a:latin typeface="Cambria" pitchFamily="18" charset="0"/>
              </a:rPr>
              <a:t> </a:t>
            </a:r>
            <a:r>
              <a:rPr lang="en-US" dirty="0" err="1">
                <a:latin typeface="Cambria" pitchFamily="18" charset="0"/>
              </a:rPr>
              <a:t>literarios</a:t>
            </a:r>
            <a:r>
              <a:rPr lang="en-US" dirty="0">
                <a:latin typeface="Cambria" pitchFamily="18" charset="0"/>
              </a:rPr>
              <a:t> o </a:t>
            </a:r>
            <a:r>
              <a:rPr lang="en-US" dirty="0" err="1">
                <a:latin typeface="Cambria" pitchFamily="18" charset="0"/>
              </a:rPr>
              <a:t>informativos</a:t>
            </a:r>
            <a:r>
              <a:rPr lang="en-US" dirty="0">
                <a:latin typeface="Cambria" pitchFamily="18" charset="0"/>
              </a:rPr>
              <a:t>.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11883513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b="1" dirty="0"/>
              <a:t>(20) Convenciones del lenguaje oral y escrito/convenciones. Los estudiantes entienden la función y el uso del lenguaje académico al hablar y al escribir. Los estudiantes continúan aplicando estándares previos con mayor complejidad. Se espera que los estudiantes: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26217735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1.20(A) </a:t>
            </a:r>
            <a:r>
              <a:rPr lang="es-ES" dirty="0">
                <a:latin typeface="Cambria" pitchFamily="18" charset="0"/>
              </a:rPr>
              <a:t>entiendan y utilicen los siguientes elementos gramaticales en el contexto de la lectura, la escritura y el lenguaje hablado: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244688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1.1(F) </a:t>
            </a:r>
            <a:r>
              <a:rPr lang="es-ES" dirty="0">
                <a:latin typeface="Cambria" pitchFamily="18" charset="0"/>
              </a:rPr>
              <a:t>identifiquen la información que nos proporcionan las diferentes partes de un libro (ej., título, autor, ilustrador, índice).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26713608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sz="2200" dirty="0">
                <a:latin typeface="Cambria" pitchFamily="18" charset="0"/>
              </a:rPr>
              <a:t>(i) los verbos en los tiempos (pasado, presente y futuro) del modo indicativo (canto, canté);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376429308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n-US" sz="2200" dirty="0">
                <a:latin typeface="Cambria" pitchFamily="18" charset="0"/>
              </a:rPr>
              <a:t>(ii) los </a:t>
            </a:r>
            <a:r>
              <a:rPr lang="en-US" sz="2200" dirty="0" err="1">
                <a:latin typeface="Cambria" pitchFamily="18" charset="0"/>
              </a:rPr>
              <a:t>sustantivos</a:t>
            </a:r>
            <a:r>
              <a:rPr lang="en-US" sz="2200" dirty="0">
                <a:latin typeface="Cambria" pitchFamily="18" charset="0"/>
              </a:rPr>
              <a:t> (</a:t>
            </a:r>
            <a:r>
              <a:rPr lang="en-US" sz="2200" dirty="0" err="1">
                <a:latin typeface="Cambria" pitchFamily="18" charset="0"/>
              </a:rPr>
              <a:t>singulares</a:t>
            </a:r>
            <a:r>
              <a:rPr lang="en-US" sz="2200" dirty="0">
                <a:latin typeface="Cambria" pitchFamily="18" charset="0"/>
              </a:rPr>
              <a:t>/</a:t>
            </a:r>
            <a:r>
              <a:rPr lang="en-US" sz="2200" dirty="0" err="1">
                <a:latin typeface="Cambria" pitchFamily="18" charset="0"/>
              </a:rPr>
              <a:t>plurales</a:t>
            </a:r>
            <a:r>
              <a:rPr lang="en-US" sz="2200" dirty="0">
                <a:latin typeface="Cambria" pitchFamily="18" charset="0"/>
              </a:rPr>
              <a:t>, </a:t>
            </a:r>
            <a:r>
              <a:rPr lang="en-US" sz="2200" dirty="0" err="1">
                <a:latin typeface="Cambria" pitchFamily="18" charset="0"/>
              </a:rPr>
              <a:t>comunes</a:t>
            </a:r>
            <a:r>
              <a:rPr lang="en-US" sz="2200" dirty="0">
                <a:latin typeface="Cambria" pitchFamily="18" charset="0"/>
              </a:rPr>
              <a:t>/</a:t>
            </a:r>
            <a:r>
              <a:rPr lang="en-US" sz="2200" dirty="0" err="1">
                <a:latin typeface="Cambria" pitchFamily="18" charset="0"/>
              </a:rPr>
              <a:t>propios</a:t>
            </a:r>
            <a:r>
              <a:rPr lang="en-US" sz="2200" dirty="0">
                <a:latin typeface="Cambria" pitchFamily="18" charset="0"/>
              </a:rPr>
              <a:t>)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421803544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sz="2200" dirty="0">
                <a:latin typeface="Cambria" pitchFamily="18" charset="0"/>
              </a:rPr>
              <a:t>(iii) los adjetivos (ej., descriptivo: verde, alto);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381523776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sz="2200" dirty="0">
                <a:latin typeface="Cambria" pitchFamily="18" charset="0"/>
              </a:rPr>
              <a:t>(iv) los adverbios (ej., tiempo: antes, después);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99047220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sz="2200" dirty="0">
                <a:latin typeface="Cambria" pitchFamily="18" charset="0"/>
              </a:rPr>
              <a:t>(v) las preposiciones y frases preposicionales (ej., “por la mañana”);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84027394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sz="2200" dirty="0">
                <a:latin typeface="Cambria" pitchFamily="18" charset="0"/>
              </a:rPr>
              <a:t>(vi) los pronombres personales (ej., yo, ellos); y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88936755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sz="2200" dirty="0">
                <a:latin typeface="Cambria" pitchFamily="18" charset="0"/>
              </a:rPr>
              <a:t>(vii) las palabras de transición que indiquen tiempo y orden (ej., primero, luego, después);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253316068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1.20(B) </a:t>
            </a:r>
            <a:r>
              <a:rPr lang="es-ES" dirty="0">
                <a:latin typeface="Cambria" pitchFamily="18" charset="0"/>
              </a:rPr>
              <a:t>hablen usando oraciones completas y expresando concordancia entre el artículo y el sustantivo (ej., la pelota, el mapa, el agua, la mano, el águila); e </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75964520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b="1" dirty="0">
                <a:latin typeface="Cambria" pitchFamily="18" charset="0"/>
              </a:rPr>
              <a:t>1.20(C) </a:t>
            </a:r>
            <a:r>
              <a:rPr lang="en-US" dirty="0" err="1">
                <a:latin typeface="Cambria" pitchFamily="18" charset="0"/>
              </a:rPr>
              <a:t>identifiquen</a:t>
            </a:r>
            <a:r>
              <a:rPr lang="en-US" dirty="0">
                <a:latin typeface="Cambria" pitchFamily="18" charset="0"/>
              </a:rPr>
              <a:t> y lean </a:t>
            </a:r>
            <a:r>
              <a:rPr lang="en-US" dirty="0" err="1">
                <a:latin typeface="Cambria" pitchFamily="18" charset="0"/>
              </a:rPr>
              <a:t>abreviaturas</a:t>
            </a:r>
            <a:r>
              <a:rPr lang="en-US" dirty="0">
                <a:latin typeface="Cambria" pitchFamily="18" charset="0"/>
              </a:rPr>
              <a:t> (</a:t>
            </a:r>
            <a:r>
              <a:rPr lang="en-US" dirty="0" err="1">
                <a:latin typeface="Cambria" pitchFamily="18" charset="0"/>
              </a:rPr>
              <a:t>ej</a:t>
            </a:r>
            <a:r>
              <a:rPr lang="en-US" dirty="0">
                <a:latin typeface="Cambria" pitchFamily="18" charset="0"/>
              </a:rPr>
              <a:t>., Sr., Sra.).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87527051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b="1" dirty="0"/>
              <a:t>(21) Convenciones del lenguaje oral y escrito/caligrafía, uso de las letras mayúsculas y puntuación. Los estudiantes escriben de manera legible y usan correctamente las mayúsculas y los signos de puntuación en sus composiciones. Se espera que los estudiantes: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3053345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t>(2) Lectura/primeras destrezas de la lectura/conciencia fonológica. Los estudiantes muestran conciencia fonológica. Se espera que los estudiantes: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86194418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latin typeface="Cambria" pitchFamily="18" charset="0"/>
              </a:rPr>
              <a:t>1.21(A) </a:t>
            </a:r>
            <a:r>
              <a:rPr lang="es-ES" dirty="0">
                <a:latin typeface="Cambria" pitchFamily="18" charset="0"/>
              </a:rPr>
              <a:t>formen letras mayúsculas y minúsculas legibles en un texto usando las convenciones básicas de la letra impresa (avanzando de derecha a izquierda y de arriba hacia abajo), incluyendo espacios vacíos entre las palabras y las oraciones;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322744044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1.21(B) </a:t>
            </a:r>
            <a:r>
              <a:rPr lang="es-ES" dirty="0">
                <a:latin typeface="Cambria" pitchFamily="18" charset="0"/>
              </a:rPr>
              <a:t>reconozcan y utilicen las convenciones básicas del uso de las mayúsculas: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3891864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sz="2600" dirty="0">
                <a:latin typeface="Cambria" pitchFamily="18" charset="0"/>
              </a:rPr>
              <a:t>(</a:t>
            </a:r>
            <a:r>
              <a:rPr lang="es-ES" sz="2600" b="1" dirty="0">
                <a:latin typeface="Cambria" pitchFamily="18" charset="0"/>
              </a:rPr>
              <a:t>i</a:t>
            </a:r>
            <a:r>
              <a:rPr lang="es-ES" sz="2600" dirty="0">
                <a:latin typeface="Cambria" pitchFamily="18" charset="0"/>
              </a:rPr>
              <a:t>) al comienzo de oraciones; y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53820936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lvl="1" algn="l">
              <a:lnSpc>
                <a:spcPct val="150000"/>
              </a:lnSpc>
              <a:spcBef>
                <a:spcPts val="1000"/>
              </a:spcBef>
            </a:pPr>
            <a:r>
              <a:rPr lang="es-ES" sz="2600" dirty="0">
                <a:latin typeface="Cambria" pitchFamily="18" charset="0"/>
              </a:rPr>
              <a:t>(</a:t>
            </a:r>
            <a:r>
              <a:rPr lang="es-ES" sz="2600" b="1" dirty="0">
                <a:latin typeface="Cambria" pitchFamily="18" charset="0"/>
              </a:rPr>
              <a:t>ii</a:t>
            </a:r>
            <a:r>
              <a:rPr lang="es-ES" sz="2600" dirty="0">
                <a:latin typeface="Cambria" pitchFamily="18" charset="0"/>
              </a:rPr>
              <a:t>) en los nombres de las personas;</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23646943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1.21(C) </a:t>
            </a:r>
            <a:r>
              <a:rPr lang="es-ES" dirty="0">
                <a:latin typeface="Cambria" pitchFamily="18" charset="0"/>
              </a:rPr>
              <a:t>reconozcan y utilicen los signos de puntuación al comienzo y al final de las oraciones exclamativas e interrogativas, y al final de las oraciones declarativas.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90327987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pPr algn="ctr"/>
            <a:r>
              <a:rPr lang="es-ES" b="1" dirty="0"/>
              <a:t>(22) Convenciones del lenguaje oral y escrito/ortografía. Los estudiantes escriben palabras correctamente. Se espera que los estudiantes: </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41220185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1.22(A) </a:t>
            </a:r>
            <a:r>
              <a:rPr lang="es-ES" dirty="0">
                <a:latin typeface="Cambria" pitchFamily="18" charset="0"/>
              </a:rPr>
              <a:t>usen el conocimiento fonológico para combinar sonidos con letras y sílabas al construir palabras;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203455309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1.22(B) </a:t>
            </a:r>
            <a:r>
              <a:rPr lang="es-ES" dirty="0">
                <a:latin typeface="Cambria" pitchFamily="18" charset="0"/>
              </a:rPr>
              <a:t>usen patrones de sonidos silábicos para generar una serie de palabras originales que riman y que tengan distintas terminaciones (ej., -</a:t>
            </a:r>
            <a:r>
              <a:rPr lang="es-ES" dirty="0" err="1">
                <a:latin typeface="Cambria" pitchFamily="18" charset="0"/>
              </a:rPr>
              <a:t>ción</a:t>
            </a:r>
            <a:r>
              <a:rPr lang="es-ES" dirty="0">
                <a:latin typeface="Cambria" pitchFamily="18" charset="0"/>
              </a:rPr>
              <a:t>, -illa, -</a:t>
            </a:r>
            <a:r>
              <a:rPr lang="es-ES" dirty="0" err="1">
                <a:latin typeface="Cambria" pitchFamily="18" charset="0"/>
              </a:rPr>
              <a:t>ita</a:t>
            </a:r>
            <a:r>
              <a:rPr lang="es-ES" dirty="0">
                <a:latin typeface="Cambria" pitchFamily="18" charset="0"/>
              </a:rPr>
              <a:t>, -</a:t>
            </a:r>
            <a:r>
              <a:rPr lang="es-ES" dirty="0" err="1">
                <a:latin typeface="Cambria" pitchFamily="18" charset="0"/>
              </a:rPr>
              <a:t>ito</a:t>
            </a:r>
            <a:r>
              <a:rPr lang="es-ES" dirty="0">
                <a:latin typeface="Cambria" pitchFamily="18" charset="0"/>
              </a:rPr>
              <a:t>);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214011710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1.22(C) </a:t>
            </a:r>
            <a:r>
              <a:rPr lang="es-ES" dirty="0">
                <a:latin typeface="Cambria" pitchFamily="18" charset="0"/>
              </a:rPr>
              <a:t>mezclen fonemas para formar sílabas y palabras (ej., mismo, tarde);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178192865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1.22(D) </a:t>
            </a:r>
            <a:r>
              <a:rPr lang="es-ES" dirty="0">
                <a:latin typeface="Cambria" pitchFamily="18" charset="0"/>
              </a:rPr>
              <a:t>conozcan palabras que usan patrones ortográficos, como: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First Grade SLAR</a:t>
            </a:r>
            <a:endParaRPr lang="en-US" dirty="0"/>
          </a:p>
        </p:txBody>
      </p:sp>
    </p:spTree>
    <p:extLst>
      <p:ext uri="{BB962C8B-B14F-4D97-AF65-F5344CB8AC3E}">
        <p14:creationId xmlns:p14="http://schemas.microsoft.com/office/powerpoint/2010/main" val="311481446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98</TotalTime>
  <Words>4298</Words>
  <Application>Microsoft Office PowerPoint</Application>
  <PresentationFormat>On-screen Show (4:3)</PresentationFormat>
  <Paragraphs>386</Paragraphs>
  <Slides>129</Slides>
  <Notes>1</Notes>
  <HiddenSlides>0</HiddenSlides>
  <MMClips>0</MMClips>
  <ScaleCrop>false</ScaleCrop>
  <HeadingPairs>
    <vt:vector size="4" baseType="variant">
      <vt:variant>
        <vt:lpstr>Theme</vt:lpstr>
      </vt:variant>
      <vt:variant>
        <vt:i4>1</vt:i4>
      </vt:variant>
      <vt:variant>
        <vt:lpstr>Slide Titles</vt:lpstr>
      </vt:variant>
      <vt:variant>
        <vt:i4>129</vt:i4>
      </vt:variant>
    </vt:vector>
  </HeadingPairs>
  <TitlesOfParts>
    <vt:vector size="13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TIMS</cp:lastModifiedBy>
  <cp:revision>12</cp:revision>
  <dcterms:created xsi:type="dcterms:W3CDTF">2014-10-20T16:17:28Z</dcterms:created>
  <dcterms:modified xsi:type="dcterms:W3CDTF">2014-11-05T15:40:17Z</dcterms:modified>
</cp:coreProperties>
</file>